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90" r:id="rId2"/>
    <p:sldId id="302" r:id="rId3"/>
    <p:sldId id="306" r:id="rId4"/>
    <p:sldId id="303" r:id="rId5"/>
    <p:sldId id="304" r:id="rId6"/>
    <p:sldId id="297" r:id="rId7"/>
    <p:sldId id="298" r:id="rId8"/>
    <p:sldId id="291" r:id="rId9"/>
    <p:sldId id="292" r:id="rId10"/>
    <p:sldId id="293" r:id="rId11"/>
    <p:sldId id="294" r:id="rId12"/>
    <p:sldId id="299" r:id="rId13"/>
    <p:sldId id="295" r:id="rId14"/>
    <p:sldId id="296" r:id="rId15"/>
    <p:sldId id="300" r:id="rId16"/>
    <p:sldId id="301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71141"/>
  </p:normalViewPr>
  <p:slideViewPr>
    <p:cSldViewPr snapToGrid="0" snapToObjects="1">
      <p:cViewPr varScale="1">
        <p:scale>
          <a:sx n="119" d="100"/>
          <a:sy n="119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-236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3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FOSS – More on this later in the course.</a:t>
            </a:r>
          </a:p>
          <a:p>
            <a:endParaRPr lang="en-US" dirty="0"/>
          </a:p>
          <a:p>
            <a:r>
              <a:rPr lang="en-US" dirty="0"/>
              <a:t>But basically, once those freedoms were established </a:t>
            </a:r>
          </a:p>
          <a:p>
            <a:r>
              <a:rPr lang="en-US" dirty="0"/>
              <a:t>It allowed lots of different groups to customize Linux to their purposes or philosophies</a:t>
            </a:r>
          </a:p>
          <a:p>
            <a:r>
              <a:rPr lang="en-US" dirty="0"/>
              <a:t>  - desktop, servers, embedded systems, mobile devices, old resource constrained PCs</a:t>
            </a:r>
          </a:p>
          <a:p>
            <a:r>
              <a:rPr lang="en-US" dirty="0"/>
              <a:t>  - If you have a set of requirements you can likely find a Linux distro to meet them.</a:t>
            </a:r>
          </a:p>
          <a:p>
            <a:r>
              <a:rPr lang="en-US" dirty="0"/>
              <a:t>  - and if not, you can take the source code and customize it yourself.</a:t>
            </a:r>
          </a:p>
          <a:p>
            <a:endParaRPr lang="en-US" dirty="0"/>
          </a:p>
          <a:p>
            <a:r>
              <a:rPr lang="en-US" dirty="0"/>
              <a:t>MacOS and Windows are proprietary and not FOSS</a:t>
            </a:r>
          </a:p>
          <a:p>
            <a:r>
              <a:rPr lang="en-US" dirty="0"/>
              <a:t> - this is why there is only one “flavor” of each of those</a:t>
            </a:r>
          </a:p>
          <a:p>
            <a:r>
              <a:rPr lang="en-US" dirty="0"/>
              <a:t> - note: flavor is different than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5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set of activities will have you installing and doing some basic tasks with Linux Lite.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8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Experience you’ll have is much the same as with windows or mac</a:t>
            </a:r>
          </a:p>
          <a:p>
            <a:r>
              <a:rPr lang="en-US" dirty="0"/>
              <a:t>It looks a little different, but really its no more different than Mac is from Windows.</a:t>
            </a:r>
          </a:p>
          <a:p>
            <a:r>
              <a:rPr lang="en-US" dirty="0"/>
              <a:t>Windows, Menus, Icons, Dock,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44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mac running 3 virtual machines.</a:t>
            </a:r>
          </a:p>
          <a:p>
            <a:r>
              <a:rPr lang="en-US" dirty="0"/>
              <a:t>One running Linux,</a:t>
            </a:r>
          </a:p>
          <a:p>
            <a:r>
              <a:rPr lang="en-US" dirty="0"/>
              <a:t>One running a (possibly) different MacOS version.</a:t>
            </a:r>
          </a:p>
          <a:p>
            <a:r>
              <a:rPr lang="en-US" dirty="0"/>
              <a:t>One running windows.</a:t>
            </a:r>
          </a:p>
          <a:p>
            <a:endParaRPr lang="en-US" dirty="0"/>
          </a:p>
          <a:p>
            <a:r>
              <a:rPr lang="en-US" dirty="0"/>
              <a:t>So four complete computers each running its own OS.</a:t>
            </a:r>
          </a:p>
        </p:txBody>
      </p:sp>
    </p:spTree>
    <p:extLst>
      <p:ext uri="{BB962C8B-B14F-4D97-AF65-F5344CB8AC3E}">
        <p14:creationId xmlns:p14="http://schemas.microsoft.com/office/powerpoint/2010/main" val="875642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94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01-OSVM Activity for the rest of the class.</a:t>
            </a:r>
          </a:p>
          <a:p>
            <a:endParaRPr lang="en-US" dirty="0"/>
          </a:p>
          <a:p>
            <a:r>
              <a:rPr lang="en-US" dirty="0"/>
              <a:t>Use teams or office hours to ask questions of me and your classmates outside of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01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51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overview of course content.</a:t>
            </a:r>
          </a:p>
          <a:p>
            <a:r>
              <a:rPr lang="en-US" dirty="0"/>
              <a:t>High practical value of technical skills for internships and jobs</a:t>
            </a:r>
          </a:p>
          <a:p>
            <a:r>
              <a:rPr lang="en-US" dirty="0"/>
              <a:t>Also provide ability to make an impact on our (and other) communities</a:t>
            </a:r>
          </a:p>
          <a:p>
            <a:r>
              <a:rPr lang="en-US" dirty="0"/>
              <a:t>  HFOSS is FarmData2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29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of 190 in the overall curriculum.</a:t>
            </a:r>
          </a:p>
          <a:p>
            <a:endParaRPr lang="en-US" dirty="0"/>
          </a:p>
          <a:p>
            <a:r>
              <a:rPr lang="en-US" dirty="0"/>
              <a:t>On threads for:</a:t>
            </a:r>
          </a:p>
          <a:p>
            <a:r>
              <a:rPr lang="en-US" dirty="0"/>
              <a:t>  W – writing</a:t>
            </a:r>
          </a:p>
          <a:p>
            <a:r>
              <a:rPr lang="en-US" dirty="0"/>
              <a:t>  G – computing for the greater good</a:t>
            </a:r>
          </a:p>
          <a:p>
            <a:r>
              <a:rPr lang="en-US" dirty="0"/>
              <a:t>    - Emphasize the </a:t>
            </a:r>
            <a:r>
              <a:rPr lang="en-US" dirty="0" err="1"/>
              <a:t>socal</a:t>
            </a:r>
            <a:r>
              <a:rPr lang="en-US" dirty="0"/>
              <a:t> power of computing in addition to its business value.</a:t>
            </a:r>
          </a:p>
          <a:p>
            <a:r>
              <a:rPr lang="en-US" dirty="0"/>
              <a:t>  E – social / legal and ethical issues</a:t>
            </a:r>
          </a:p>
          <a:p>
            <a:r>
              <a:rPr lang="en-US" dirty="0"/>
              <a:t>  S – SINE elective</a:t>
            </a:r>
          </a:p>
          <a:p>
            <a:r>
              <a:rPr lang="en-US" dirty="0"/>
              <a:t>   - Social innovation and </a:t>
            </a:r>
            <a:r>
              <a:rPr lang="en-US" dirty="0" err="1"/>
              <a:t>entrepreurship</a:t>
            </a:r>
            <a:r>
              <a:rPr lang="en-US" dirty="0"/>
              <a:t> certificate.</a:t>
            </a:r>
          </a:p>
          <a:p>
            <a:endParaRPr lang="en-US" dirty="0"/>
          </a:p>
          <a:p>
            <a:r>
              <a:rPr lang="en-US" dirty="0"/>
              <a:t>Direct preparation for COMP 290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Leads to work in HFOSS or FOSS project of your choice in Senior Seminar.</a:t>
            </a:r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Credit/No Credit – no letter grade.</a:t>
            </a:r>
          </a:p>
          <a:p>
            <a:r>
              <a:rPr lang="en-US" dirty="0"/>
              <a:t>  - learn it because it is important!</a:t>
            </a:r>
          </a:p>
          <a:p>
            <a:endParaRPr lang="en-US" dirty="0"/>
          </a:p>
          <a:p>
            <a:r>
              <a:rPr lang="en-US" dirty="0"/>
              <a:t>Reading and Discussions</a:t>
            </a:r>
          </a:p>
          <a:p>
            <a:r>
              <a:rPr lang="en-US" dirty="0"/>
              <a:t>  - Short ~10min readings and 10-15 min discussion</a:t>
            </a:r>
          </a:p>
          <a:p>
            <a:r>
              <a:rPr lang="en-US" dirty="0"/>
              <a:t>  - Come prepared to</a:t>
            </a:r>
          </a:p>
          <a:p>
            <a:r>
              <a:rPr lang="en-US" dirty="0"/>
              <a:t>    - Say something about something you found interesting.</a:t>
            </a:r>
          </a:p>
          <a:p>
            <a:r>
              <a:rPr lang="en-US" dirty="0"/>
              <a:t>    - Ask a question about the content</a:t>
            </a:r>
          </a:p>
          <a:p>
            <a:r>
              <a:rPr lang="en-US" dirty="0"/>
              <a:t>    - Ask a question of your classmates (what did you think about </a:t>
            </a:r>
            <a:r>
              <a:rPr lang="en-US" dirty="0" err="1"/>
              <a:t>xyz</a:t>
            </a:r>
            <a:r>
              <a:rPr lang="en-US" dirty="0"/>
              <a:t>?)</a:t>
            </a:r>
          </a:p>
          <a:p>
            <a:endParaRPr lang="en-US" dirty="0"/>
          </a:p>
          <a:p>
            <a:r>
              <a:rPr lang="en-US" dirty="0"/>
              <a:t>Introductory Lecture</a:t>
            </a:r>
          </a:p>
          <a:p>
            <a:r>
              <a:rPr lang="en-US" dirty="0"/>
              <a:t>  - Big picture and context</a:t>
            </a:r>
          </a:p>
          <a:p>
            <a:r>
              <a:rPr lang="en-US" dirty="0"/>
              <a:t>  - Not everything you need to know</a:t>
            </a:r>
          </a:p>
          <a:p>
            <a:endParaRPr lang="en-US" dirty="0"/>
          </a:p>
          <a:p>
            <a:r>
              <a:rPr lang="en-US" dirty="0"/>
              <a:t>Activity Sheets</a:t>
            </a:r>
          </a:p>
          <a:p>
            <a:r>
              <a:rPr lang="en-US" dirty="0"/>
              <a:t>  - Guide you through a set of experiences</a:t>
            </a:r>
          </a:p>
          <a:p>
            <a:r>
              <a:rPr lang="en-US" dirty="0"/>
              <a:t>  - Build up your experience bank and toolbox</a:t>
            </a:r>
          </a:p>
          <a:p>
            <a:r>
              <a:rPr lang="en-US" dirty="0"/>
              <a:t>  - Not intended that you memorize or master everything</a:t>
            </a:r>
          </a:p>
          <a:p>
            <a:r>
              <a:rPr lang="en-US" dirty="0"/>
              <a:t>  - Instead experience it, know it exists, be able to return to it when you need it.</a:t>
            </a:r>
          </a:p>
          <a:p>
            <a:r>
              <a:rPr lang="en-US" dirty="0"/>
              <a:t>    - This is why credit/no credit instead of letter grade.</a:t>
            </a:r>
          </a:p>
          <a:p>
            <a:r>
              <a:rPr lang="en-US" dirty="0"/>
              <a:t>    - the more you engage it the better you’ll be able to use it </a:t>
            </a:r>
          </a:p>
          <a:p>
            <a:r>
              <a:rPr lang="en-US" dirty="0"/>
              <a:t>      - in future classes / projects</a:t>
            </a:r>
          </a:p>
          <a:p>
            <a:r>
              <a:rPr lang="en-US" dirty="0"/>
              <a:t>      - in internships or jobs</a:t>
            </a:r>
          </a:p>
          <a:p>
            <a:r>
              <a:rPr lang="en-US" dirty="0"/>
              <a:t>  - Talk, Share Ideas, Ask questions… Just learn it / experience it.</a:t>
            </a:r>
          </a:p>
          <a:p>
            <a:endParaRPr lang="en-US" dirty="0"/>
          </a:p>
          <a:p>
            <a:r>
              <a:rPr lang="en-US" dirty="0"/>
              <a:t>Quiz</a:t>
            </a:r>
          </a:p>
          <a:p>
            <a:r>
              <a:rPr lang="en-US" dirty="0"/>
              <a:t>  - reviews the material from lecture and activity</a:t>
            </a:r>
          </a:p>
          <a:p>
            <a:r>
              <a:rPr lang="en-US" dirty="0"/>
              <a:t>  - Use it as a self test.  </a:t>
            </a:r>
          </a:p>
          <a:p>
            <a:r>
              <a:rPr lang="en-US" dirty="0"/>
              <a:t>  - Review things you miss and try again.</a:t>
            </a:r>
          </a:p>
          <a:p>
            <a:endParaRPr lang="en-US" dirty="0"/>
          </a:p>
          <a:p>
            <a:r>
              <a:rPr lang="en-US" dirty="0"/>
              <a:t>Show Teams</a:t>
            </a:r>
          </a:p>
          <a:p>
            <a:r>
              <a:rPr lang="en-US" dirty="0"/>
              <a:t>Show website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0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5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 environment in which a user can execute programs.</a:t>
            </a:r>
          </a:p>
          <a:p>
            <a:r>
              <a:rPr lang="en-US" dirty="0"/>
              <a:t>  when machine starts (i.e. boots up) it is just bare hardware </a:t>
            </a:r>
          </a:p>
          <a:p>
            <a:r>
              <a:rPr lang="en-US" dirty="0"/>
              <a:t>  That machine can run one only one program</a:t>
            </a:r>
          </a:p>
          <a:p>
            <a:r>
              <a:rPr lang="en-US" dirty="0"/>
              <a:t>  the program it runs is the OS</a:t>
            </a:r>
          </a:p>
          <a:p>
            <a:r>
              <a:rPr lang="en-US" dirty="0"/>
              <a:t>  the OS creates the user experience and allows us to run (execute) programs.</a:t>
            </a:r>
          </a:p>
          <a:p>
            <a:endParaRPr lang="en-US" dirty="0"/>
          </a:p>
          <a:p>
            <a:r>
              <a:rPr lang="en-US" dirty="0"/>
              <a:t>Convenient Manner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convenient depends on which user the and the context in which the OS is being used.</a:t>
            </a:r>
          </a:p>
          <a:p>
            <a:r>
              <a:rPr lang="en-US" dirty="0"/>
              <a:t> - perhaps point and click….</a:t>
            </a:r>
          </a:p>
          <a:p>
            <a:r>
              <a:rPr lang="en-US" dirty="0"/>
              <a:t> - perhaps touch screen…</a:t>
            </a:r>
          </a:p>
          <a:p>
            <a:r>
              <a:rPr lang="en-US" dirty="0"/>
              <a:t> - perhaps command line (Terminal)</a:t>
            </a:r>
          </a:p>
          <a:p>
            <a:endParaRPr lang="en-US" dirty="0"/>
          </a:p>
          <a:p>
            <a:r>
              <a:rPr lang="en-US" dirty="0"/>
              <a:t>Efficient Manner</a:t>
            </a:r>
          </a:p>
          <a:p>
            <a:r>
              <a:rPr lang="en-US" dirty="0"/>
              <a:t>Again what is efficient will again depend upon the user and the context in which the OS is being used.</a:t>
            </a:r>
          </a:p>
          <a:p>
            <a:r>
              <a:rPr lang="en-US" dirty="0"/>
              <a:t>And efficiency interacts with convenience</a:t>
            </a:r>
          </a:p>
          <a:p>
            <a:r>
              <a:rPr lang="en-US" dirty="0"/>
              <a:t> - if we are using memory and CPU power to make things look pretty (point and click vs text interface)</a:t>
            </a:r>
          </a:p>
          <a:p>
            <a:r>
              <a:rPr lang="en-US" dirty="0"/>
              <a:t> - then programs will not be able to run as fast or use a much memory.</a:t>
            </a:r>
          </a:p>
          <a:p>
            <a:endParaRPr lang="en-US" dirty="0"/>
          </a:p>
          <a:p>
            <a:r>
              <a:rPr lang="en-US" dirty="0"/>
              <a:t>The result is that are lots of different operating systems tailored to different environments and purposes.</a:t>
            </a:r>
          </a:p>
          <a:p>
            <a:r>
              <a:rPr lang="en-US" dirty="0"/>
              <a:t>  - OS for a PC is different than for a mobile device is different than for a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2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ill be focused on using a PC operating system as that is where the majority of software development occurs.</a:t>
            </a:r>
          </a:p>
          <a:p>
            <a:endParaRPr lang="en-US" dirty="0"/>
          </a:p>
          <a:p>
            <a:r>
              <a:rPr lang="en-US" dirty="0"/>
              <a:t>As you are likely familiar with </a:t>
            </a:r>
            <a:r>
              <a:rPr lang="en-US" dirty="0" err="1"/>
              <a:t>MaxOS</a:t>
            </a:r>
            <a:r>
              <a:rPr lang="en-US" dirty="0"/>
              <a:t> and Windows this course will use a Linux based OS.</a:t>
            </a:r>
          </a:p>
          <a:p>
            <a:r>
              <a:rPr lang="en-US" dirty="0"/>
              <a:t>  - This is also because a lot of software development happens on Linux / Unix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Particularly in the cloud where Linux has up to 70% market share.</a:t>
            </a:r>
          </a:p>
          <a:p>
            <a:endParaRPr lang="en-US" dirty="0"/>
          </a:p>
          <a:p>
            <a:r>
              <a:rPr lang="en-US" dirty="0"/>
              <a:t>Familiarity with the way Unix/Linux operate and the tools they provide will be valuable to you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2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is just the core parts of the software that make up the OS.</a:t>
            </a:r>
          </a:p>
          <a:p>
            <a:endParaRPr lang="en-US" dirty="0"/>
          </a:p>
          <a:p>
            <a:r>
              <a:rPr lang="en-US" dirty="0"/>
              <a:t>”Flavors” refers to distributions, which is just a way of saying that a particular group is making it available.</a:t>
            </a:r>
          </a:p>
          <a:p>
            <a:r>
              <a:rPr lang="en-US" dirty="0"/>
              <a:t>You’ll hear people say things like – ”I’m using the Ubuntu distribution” or “distro” for short.</a:t>
            </a:r>
          </a:p>
          <a:p>
            <a:endParaRPr lang="en-US" dirty="0"/>
          </a:p>
          <a:p>
            <a:r>
              <a:rPr lang="en-US" dirty="0"/>
              <a:t>Fedora, Red Hat, SUSE, gentoo, Ubuntu, Debian, </a:t>
            </a:r>
            <a:r>
              <a:rPr lang="en-US" dirty="0" err="1"/>
              <a:t>ArchLinux</a:t>
            </a:r>
            <a:r>
              <a:rPr lang="en-US" dirty="0"/>
              <a:t>, Puppy Linux</a:t>
            </a:r>
          </a:p>
          <a:p>
            <a:r>
              <a:rPr lang="en-US" dirty="0"/>
              <a:t>And probably hundreds of others.</a:t>
            </a:r>
          </a:p>
          <a:p>
            <a:endParaRPr lang="en-US" dirty="0"/>
          </a:p>
          <a:p>
            <a:r>
              <a:rPr lang="en-US" dirty="0"/>
              <a:t>You will get familiar with one flavor in this course Linux Lite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cleanpng.com/png-linux-computer-servers-windows-server-macos-micros-6397973/" TargetMode="Externa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01 – Operating Systems and Virtual Machines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B8846-DF1E-FE4A-BCE2-3616CD3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2255">
            <a:off x="3580179" y="2489085"/>
            <a:ext cx="3251200" cy="22479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D5290-E319-AA4D-8F64-FC456A77EDF7}"/>
              </a:ext>
            </a:extLst>
          </p:cNvPr>
          <p:cNvSpPr txBox="1"/>
          <p:nvPr/>
        </p:nvSpPr>
        <p:spPr>
          <a:xfrm>
            <a:off x="3867912" y="4804946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https://www.mychoicesoftware.com/blogs/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news/why-do-so-many-companies-use-windows-os</a:t>
            </a:r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0CAC0B0-C981-AF44-B7B8-CD0417FA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5598">
            <a:off x="1174288" y="3273593"/>
            <a:ext cx="1809496" cy="135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7DEE7-8AD1-6045-B9DA-D72781A44323}"/>
              </a:ext>
            </a:extLst>
          </p:cNvPr>
          <p:cNvSpPr txBox="1"/>
          <p:nvPr/>
        </p:nvSpPr>
        <p:spPr>
          <a:xfrm>
            <a:off x="1052370" y="48049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C1E-1725-A843-A9B2-CE5115AF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2784"/>
            <a:ext cx="6761100" cy="857400"/>
          </a:xfrm>
        </p:spPr>
        <p:txBody>
          <a:bodyPr/>
          <a:lstStyle/>
          <a:p>
            <a:r>
              <a:rPr lang="en-US" sz="3200" dirty="0"/>
              <a:t>Why/How So Many Distros?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BAFA-1589-004F-BDB8-421301CA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761100" cy="3638138"/>
          </a:xfrm>
        </p:spPr>
        <p:txBody>
          <a:bodyPr/>
          <a:lstStyle/>
          <a:p>
            <a:r>
              <a:rPr lang="en-US" sz="2000" dirty="0"/>
              <a:t>The Linux kernel was created as Free and Open Source Software (FOSS).</a:t>
            </a:r>
          </a:p>
          <a:p>
            <a:pPr lvl="2"/>
            <a:endParaRPr lang="en-US" sz="2000" dirty="0"/>
          </a:p>
          <a:p>
            <a:r>
              <a:rPr lang="en-US" sz="2000" dirty="0"/>
              <a:t>FOSS</a:t>
            </a:r>
          </a:p>
          <a:p>
            <a:pPr lvl="1"/>
            <a:r>
              <a:rPr lang="en-US" sz="2000" dirty="0"/>
              <a:t>Not only cost free…</a:t>
            </a:r>
          </a:p>
          <a:p>
            <a:pPr lvl="1"/>
            <a:r>
              <a:rPr lang="en-US" sz="2000" dirty="0"/>
              <a:t>but source code is also freely available…</a:t>
            </a:r>
          </a:p>
          <a:p>
            <a:pPr lvl="1"/>
            <a:r>
              <a:rPr lang="en-US" sz="2000" dirty="0"/>
              <a:t>and </a:t>
            </a:r>
            <a:r>
              <a:rPr lang="en-US" sz="2000" b="1" i="1" dirty="0"/>
              <a:t>four freedoms </a:t>
            </a:r>
            <a:r>
              <a:rPr lang="en-US" sz="2000" dirty="0"/>
              <a:t>are guaranteed. 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505E-F042-9146-B423-C6BFD9F1EB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C7B9E-A331-254F-B4F5-7587E4044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2" y="1919700"/>
            <a:ext cx="7182333" cy="2980500"/>
          </a:xfrm>
        </p:spPr>
        <p:txBody>
          <a:bodyPr/>
          <a:lstStyle/>
          <a:p>
            <a:r>
              <a:rPr lang="en-US" sz="2000" dirty="0"/>
              <a:t>We will be using the Linux Lite distribution in this class.</a:t>
            </a:r>
          </a:p>
          <a:p>
            <a:pPr lvl="1"/>
            <a:r>
              <a:rPr lang="en-US" sz="2000" dirty="0"/>
              <a:t>“Simple. Fast. Free.”</a:t>
            </a:r>
          </a:p>
          <a:p>
            <a:pPr lvl="2"/>
            <a:r>
              <a:rPr lang="en-US" sz="2000" dirty="0"/>
              <a:t>Simple: Designed for transition to Linux</a:t>
            </a:r>
          </a:p>
          <a:p>
            <a:pPr lvl="2"/>
            <a:r>
              <a:rPr lang="en-US" sz="2000" dirty="0"/>
              <a:t>Fast: Relatively low hardware requirements</a:t>
            </a:r>
          </a:p>
          <a:p>
            <a:pPr lvl="2"/>
            <a:r>
              <a:rPr lang="en-US" sz="2000" dirty="0"/>
              <a:t>Free: Both FOSS and zero cost</a:t>
            </a:r>
          </a:p>
          <a:p>
            <a:pPr marL="990600" lvl="2" indent="0">
              <a:buNone/>
            </a:pPr>
            <a:endParaRPr lang="en-US" sz="2000" dirty="0"/>
          </a:p>
          <a:p>
            <a:pPr lvl="1"/>
            <a:r>
              <a:rPr lang="en-US" sz="2000" dirty="0"/>
              <a:t>Active and up to date</a:t>
            </a:r>
          </a:p>
          <a:p>
            <a:pPr lvl="2"/>
            <a:r>
              <a:rPr lang="en-US" sz="2000" dirty="0"/>
              <a:t>Derived from major Linux distribution (Ubuntu)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1D367-F7AB-1F49-B160-5F7298829F6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9008-6DBD-004A-ABF7-9A8FF3EB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019">
            <a:off x="1688462" y="500332"/>
            <a:ext cx="4482270" cy="118331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237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556E0-0E9C-C64B-9C83-57298FD1AD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146" name="Picture 2" descr="Assorted Applications">
            <a:extLst>
              <a:ext uri="{FF2B5EF4-FFF2-40B4-BE49-F238E27FC236}">
                <a16:creationId xmlns:a16="http://schemas.microsoft.com/office/drawing/2014/main" id="{3E686290-F56C-7747-B840-5AD9BE52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53" y="709026"/>
            <a:ext cx="5915369" cy="443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722886-CC37-CE4C-B7D0-A9894FE2A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87" y="0"/>
            <a:ext cx="3423099" cy="90369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8256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ABA2-F770-ED49-805D-7AFDD178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3088"/>
            <a:ext cx="6761100" cy="857400"/>
          </a:xfrm>
        </p:spPr>
        <p:txBody>
          <a:bodyPr/>
          <a:lstStyle/>
          <a:p>
            <a:r>
              <a:rPr lang="en-US" sz="3200" dirty="0"/>
              <a:t>Virtual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A93EC-C6D1-6F4D-9274-205AE0072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901035"/>
            <a:ext cx="7329874" cy="3723562"/>
          </a:xfrm>
        </p:spPr>
        <p:txBody>
          <a:bodyPr/>
          <a:lstStyle/>
          <a:p>
            <a:r>
              <a:rPr lang="en-US" sz="2000" dirty="0"/>
              <a:t>A virtual machine (or VM) is a piece of software that, when run, behaves as if it is another complete computer.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E1040-82CD-2546-8488-728953DB9A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CC270C-98C0-C243-9B75-0155A436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33" y="1847888"/>
            <a:ext cx="5317434" cy="29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DD546-0313-E246-A579-4B62BF54BBA9}"/>
              </a:ext>
            </a:extLst>
          </p:cNvPr>
          <p:cNvSpPr txBox="1"/>
          <p:nvPr/>
        </p:nvSpPr>
        <p:spPr>
          <a:xfrm>
            <a:off x="4913982" y="4841135"/>
            <a:ext cx="3134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from: </a:t>
            </a:r>
            <a:r>
              <a:rPr lang="en-US" sz="800" dirty="0">
                <a:solidFill>
                  <a:schemeClr val="accent3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https://www.thurrott.com/windows/windows-10/</a:t>
            </a:r>
          </a:p>
          <a:p>
            <a:r>
              <a:rPr lang="en-US" sz="800" dirty="0">
                <a:solidFill>
                  <a:schemeClr val="accent3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1762</a:t>
            </a:r>
            <a:r>
              <a:rPr lang="en-US" sz="800" dirty="0">
                <a:solidFill>
                  <a:schemeClr val="accent3"/>
                </a:solidFill>
              </a:rPr>
              <a:t>35/vmware-workstation-15-and-fusion-11-are-now-available</a:t>
            </a:r>
          </a:p>
        </p:txBody>
      </p:sp>
    </p:spTree>
    <p:extLst>
      <p:ext uri="{BB962C8B-B14F-4D97-AF65-F5344CB8AC3E}">
        <p14:creationId xmlns:p14="http://schemas.microsoft.com/office/powerpoint/2010/main" val="104940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DA21-F6F2-B848-A52B-8330AF7D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5767"/>
            <a:ext cx="6761100" cy="857400"/>
          </a:xfrm>
        </p:spPr>
        <p:txBody>
          <a:bodyPr/>
          <a:lstStyle/>
          <a:p>
            <a:r>
              <a:rPr lang="en-US" sz="3200" dirty="0"/>
              <a:t>Virtual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10900-CB92-1949-9A6F-04C0683E8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50432"/>
            <a:ext cx="6026745" cy="2980500"/>
          </a:xfrm>
        </p:spPr>
        <p:txBody>
          <a:bodyPr/>
          <a:lstStyle/>
          <a:p>
            <a:r>
              <a:rPr lang="en-US" sz="2000" dirty="0"/>
              <a:t>We will be using VirtualBox in this class.</a:t>
            </a:r>
          </a:p>
          <a:p>
            <a:pPr lvl="1"/>
            <a:r>
              <a:rPr lang="en-US" sz="2000" dirty="0"/>
              <a:t>VirtualBox is FOSS</a:t>
            </a:r>
          </a:p>
          <a:p>
            <a:pPr lvl="1"/>
            <a:r>
              <a:rPr lang="en-US" sz="2000" dirty="0"/>
              <a:t>You will </a:t>
            </a:r>
          </a:p>
          <a:p>
            <a:pPr lvl="2"/>
            <a:r>
              <a:rPr lang="en-US" sz="2000" dirty="0"/>
              <a:t>Install VirtualBox on your computer or use a lab computer.</a:t>
            </a:r>
          </a:p>
          <a:p>
            <a:pPr lvl="2"/>
            <a:r>
              <a:rPr lang="en-US" sz="2000" dirty="0"/>
              <a:t>Install Linux Lite on a VM in VirtualBox.</a:t>
            </a:r>
          </a:p>
          <a:p>
            <a:pPr lvl="2"/>
            <a:endParaRPr lang="en-US" sz="2000" dirty="0"/>
          </a:p>
          <a:p>
            <a:r>
              <a:rPr lang="en-US" sz="2000" dirty="0"/>
              <a:t>Why a VM?</a:t>
            </a:r>
          </a:p>
          <a:p>
            <a:pPr lvl="1"/>
            <a:r>
              <a:rPr lang="en-US" sz="2000" dirty="0"/>
              <a:t>Easier install</a:t>
            </a:r>
          </a:p>
          <a:p>
            <a:pPr lvl="1"/>
            <a:r>
              <a:rPr lang="en-US" sz="2000" dirty="0"/>
              <a:t>You will have administrative privileges</a:t>
            </a:r>
          </a:p>
          <a:p>
            <a:pPr lvl="1"/>
            <a:r>
              <a:rPr lang="en-US" sz="2000" dirty="0"/>
              <a:t>Protects your machine</a:t>
            </a:r>
          </a:p>
          <a:p>
            <a:pPr lvl="1"/>
            <a:r>
              <a:rPr lang="en-US" sz="2000" dirty="0"/>
              <a:t>Resettable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0278-AB8B-8E42-8F4C-DC773544D28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347E399-0D89-F843-8E8B-237AC0D0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5598">
            <a:off x="5777927" y="413172"/>
            <a:ext cx="2668591" cy="2001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6DCF7-D958-BC42-899E-B0DE3C2E8271}"/>
              </a:ext>
            </a:extLst>
          </p:cNvPr>
          <p:cNvSpPr txBox="1"/>
          <p:nvPr/>
        </p:nvSpPr>
        <p:spPr>
          <a:xfrm>
            <a:off x="5655039" y="4812614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</a:rPr>
              <a:t>Image from: </a:t>
            </a:r>
            <a:r>
              <a:rPr lang="en-US" sz="800" dirty="0">
                <a:solidFill>
                  <a:schemeClr val="accent4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4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73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F79-9586-2E4A-9083-42FFE182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6939"/>
            <a:ext cx="6761100" cy="857400"/>
          </a:xfrm>
        </p:spPr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B1C5-2D80-744A-8B93-2C555DA7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1293712"/>
            <a:ext cx="6761100" cy="2980500"/>
          </a:xfrm>
        </p:spPr>
        <p:txBody>
          <a:bodyPr/>
          <a:lstStyle/>
          <a:p>
            <a:r>
              <a:rPr lang="en-US" sz="2000" dirty="0"/>
              <a:t>Complete Pre-Course Survey</a:t>
            </a:r>
            <a:endParaRPr lang="en-US" sz="800" dirty="0"/>
          </a:p>
          <a:p>
            <a:pPr marL="533400" lvl="1" indent="0">
              <a:buNone/>
            </a:pPr>
            <a:endParaRPr lang="en-US" sz="800" dirty="0"/>
          </a:p>
          <a:p>
            <a:r>
              <a:rPr lang="en-US" sz="2000" dirty="0"/>
              <a:t>Complete 01-OSVM Activity Sheet</a:t>
            </a:r>
          </a:p>
          <a:p>
            <a:pPr lvl="1"/>
            <a:r>
              <a:rPr lang="en-US" sz="1800" dirty="0"/>
              <a:t>Convert to PDF</a:t>
            </a:r>
          </a:p>
          <a:p>
            <a:pPr lvl="1"/>
            <a:r>
              <a:rPr lang="en-US" sz="1800" dirty="0"/>
              <a:t>Submit to Moodle by Wed 12:00 noon</a:t>
            </a:r>
            <a:endParaRPr lang="en-US" sz="700" dirty="0"/>
          </a:p>
          <a:p>
            <a:endParaRPr lang="en-US" sz="800" dirty="0"/>
          </a:p>
          <a:p>
            <a:r>
              <a:rPr lang="en-US" sz="2000" dirty="0"/>
              <a:t>Read Syllabus – post questions to Teams</a:t>
            </a:r>
          </a:p>
          <a:p>
            <a:r>
              <a:rPr lang="en-US" sz="2000" dirty="0"/>
              <a:t>Complete Syllabus Quiz (Moodle)</a:t>
            </a:r>
            <a:endParaRPr lang="en-US" sz="800" dirty="0"/>
          </a:p>
          <a:p>
            <a:pPr marL="76200" indent="0">
              <a:buNone/>
            </a:pPr>
            <a:endParaRPr lang="en-US" sz="800" dirty="0"/>
          </a:p>
          <a:p>
            <a:r>
              <a:rPr lang="en-US" sz="2000" dirty="0"/>
              <a:t>Complete Q01 (Moodle)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9F8A5-A4CA-534C-AE9A-8F850F182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322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14866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124E0-723A-6147-B798-5D5EF81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346" y="507321"/>
            <a:ext cx="4977084" cy="4449307"/>
          </a:xfrm>
        </p:spPr>
        <p:txBody>
          <a:bodyPr/>
          <a:lstStyle/>
          <a:p>
            <a:pPr marL="38100" indent="0">
              <a:buNone/>
            </a:pPr>
            <a:r>
              <a:rPr lang="en-US" sz="2000" b="1" dirty="0"/>
              <a:t>COMP190 – Tools and Techniques for Software Development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An introduction to the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Unix command line environment, shell scripting, system administration, debugging tools and version control</a:t>
            </a:r>
            <a:r>
              <a:rPr lang="en-US" sz="2000" dirty="0"/>
              <a:t>. Skills developed will be applied in the context of a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Humanitarian Free and Open Source Software (HFOSS)</a:t>
            </a:r>
            <a:r>
              <a:rPr lang="en-US" sz="2000" b="1" dirty="0"/>
              <a:t> </a:t>
            </a:r>
            <a:r>
              <a:rPr lang="en-US" sz="2000" dirty="0"/>
              <a:t>project. Case studies of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social, legal and ethical issues</a:t>
            </a:r>
            <a:r>
              <a:rPr lang="en-US" sz="2000" dirty="0"/>
              <a:t> raised by computing and computing for the greater good will complement the technical skill development.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0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4" y="1360713"/>
            <a:ext cx="1850572" cy="227685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4508"/>
            <a:ext cx="6761100" cy="857400"/>
          </a:xfrm>
        </p:spPr>
        <p:txBody>
          <a:bodyPr/>
          <a:lstStyle/>
          <a:p>
            <a:r>
              <a:rPr lang="en-US" sz="3200" dirty="0"/>
              <a:t>COMP 190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91182"/>
            <a:ext cx="6761100" cy="2980500"/>
          </a:xfrm>
        </p:spPr>
        <p:txBody>
          <a:bodyPr/>
          <a:lstStyle/>
          <a:p>
            <a:r>
              <a:rPr lang="en-US" sz="1800" dirty="0"/>
              <a:t>½ Credit</a:t>
            </a:r>
          </a:p>
          <a:p>
            <a:pPr lvl="1"/>
            <a:r>
              <a:rPr lang="en-US" sz="1800" dirty="0"/>
              <a:t>Credit / No Credit</a:t>
            </a:r>
          </a:p>
          <a:p>
            <a:r>
              <a:rPr lang="en-US" sz="1800" dirty="0"/>
              <a:t>Weekly 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Reading and Discussion (social/legal/ethical)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Introductory Lecture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Activity Sheet (submit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Competent / Not Yet Competent / Resubmits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Quiz (take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 100%  / Retries</a:t>
            </a:r>
          </a:p>
          <a:p>
            <a:r>
              <a:rPr lang="en-US" sz="1800" dirty="0"/>
              <a:t>Communication on Teams</a:t>
            </a:r>
          </a:p>
          <a:p>
            <a:r>
              <a:rPr lang="en-US" sz="1800" b="1" dirty="0"/>
              <a:t>https://dickinson-comp190.github.io/website/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66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37E-EC34-7F40-99EB-42C5BE7B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94" y="234145"/>
            <a:ext cx="3404035" cy="1159800"/>
          </a:xfrm>
        </p:spPr>
        <p:txBody>
          <a:bodyPr/>
          <a:lstStyle/>
          <a:p>
            <a:r>
              <a:rPr lang="en-US" sz="5400" dirty="0"/>
              <a:t>Questions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6C027-FF87-C64A-8987-754967116A7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AEF7B-3A2A-5344-B24F-63059228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4" y="1300036"/>
            <a:ext cx="2158510" cy="36164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54251-6F9B-F440-81CF-A4C1CAFE9CE7}"/>
              </a:ext>
            </a:extLst>
          </p:cNvPr>
          <p:cNvGrpSpPr/>
          <p:nvPr/>
        </p:nvGrpSpPr>
        <p:grpSpPr>
          <a:xfrm>
            <a:off x="4352544" y="4872746"/>
            <a:ext cx="2093976" cy="261610"/>
            <a:chOff x="0" y="4881890"/>
            <a:chExt cx="2093976" cy="261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9C468-EE87-7440-9B22-406D98D89165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17293-1B77-BB4F-8330-A808DE14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9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67766-40DB-3541-A050-D5A7D2EC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 1: Unix Introduction (5 weeks)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56CF9-7945-F64B-9AA6-53E15CC43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000" b="1" dirty="0"/>
              <a:t>Operating Systems &amp; Virtual Machines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Unix Command Line Interface (CLI) and Paths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Unix Tools and Filters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Shell Scripting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Basic Unix System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217819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9A48C-48D1-994F-86DE-30457EBC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012497" cy="3692400"/>
          </a:xfrm>
        </p:spPr>
        <p:txBody>
          <a:bodyPr/>
          <a:lstStyle/>
          <a:p>
            <a:r>
              <a:rPr lang="en-US" sz="2800" i="0" dirty="0"/>
              <a:t>The purpose of an operating system is to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provide an environment in which a user can execute programs</a:t>
            </a:r>
            <a:r>
              <a:rPr lang="en-US" sz="2800" b="1" i="0" dirty="0"/>
              <a:t> </a:t>
            </a:r>
            <a:r>
              <a:rPr lang="en-US" sz="2800" i="0" dirty="0"/>
              <a:t>in a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convenient</a:t>
            </a:r>
            <a:r>
              <a:rPr lang="en-US" sz="2800" i="0" dirty="0"/>
              <a:t> and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efficient</a:t>
            </a:r>
            <a:r>
              <a:rPr lang="en-US" sz="2800" i="0" dirty="0"/>
              <a:t> manner.</a:t>
            </a:r>
            <a:br>
              <a:rPr lang="en-US" sz="2800" i="0" dirty="0"/>
            </a:br>
            <a:br>
              <a:rPr lang="en-US" sz="1200" dirty="0"/>
            </a:br>
            <a:r>
              <a:rPr lang="en-US" sz="2800" dirty="0"/>
              <a:t>- </a:t>
            </a:r>
            <a:r>
              <a:rPr lang="en-US" sz="2000" dirty="0" err="1"/>
              <a:t>Silberschatz</a:t>
            </a:r>
            <a:r>
              <a:rPr lang="en-US" sz="2000" dirty="0"/>
              <a:t>, Galvin, Gagne</a:t>
            </a:r>
            <a:br>
              <a:rPr lang="en-US" sz="2000" dirty="0"/>
            </a:br>
            <a:r>
              <a:rPr lang="en-US" sz="2000" dirty="0"/>
              <a:t>	Operating System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97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CBD40-5425-AB49-A373-9734488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68863"/>
            <a:ext cx="6761100" cy="857400"/>
          </a:xfrm>
        </p:spPr>
        <p:txBody>
          <a:bodyPr/>
          <a:lstStyle/>
          <a:p>
            <a:r>
              <a:rPr lang="en-US" sz="3200" dirty="0"/>
              <a:t>PC Operating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D8FC1-0535-1449-ABF8-7C0D6E57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6045"/>
            <a:ext cx="6761100" cy="3673337"/>
          </a:xfrm>
        </p:spPr>
        <p:txBody>
          <a:bodyPr/>
          <a:lstStyle/>
          <a:p>
            <a:r>
              <a:rPr lang="en-US" sz="2000" dirty="0"/>
              <a:t>Three primary ”</a:t>
            </a:r>
            <a:r>
              <a:rPr lang="en-US" sz="2000" i="1" dirty="0"/>
              <a:t>flavors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Target user convenience (point and click)</a:t>
            </a:r>
          </a:p>
          <a:p>
            <a:r>
              <a:rPr lang="en-US" sz="2000" dirty="0"/>
              <a:t>Also support “power users”</a:t>
            </a:r>
          </a:p>
          <a:p>
            <a:pPr lvl="1"/>
            <a:r>
              <a:rPr lang="en-US" sz="2000" dirty="0"/>
              <a:t>e.g. computer scientists, developers – us!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ED273-7FAE-B146-B91A-5A877265E7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8DF2E5-07DC-324F-826A-FF1984CD41B6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F07CC4-023B-284A-BE4F-DC53A51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00" y="173049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0D047-0428-5744-9800-4C08297BF802}"/>
              </a:ext>
            </a:extLst>
          </p:cNvPr>
          <p:cNvSpPr txBox="1"/>
          <p:nvPr/>
        </p:nvSpPr>
        <p:spPr>
          <a:xfrm>
            <a:off x="2037522" y="32019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A1028-8442-9D4D-9C9B-DE80288BCAA7}"/>
              </a:ext>
            </a:extLst>
          </p:cNvPr>
          <p:cNvSpPr txBox="1"/>
          <p:nvPr/>
        </p:nvSpPr>
        <p:spPr>
          <a:xfrm>
            <a:off x="3622597" y="320195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D101-4739-8B4B-B4EB-0608DA4540F1}"/>
              </a:ext>
            </a:extLst>
          </p:cNvPr>
          <p:cNvSpPr txBox="1"/>
          <p:nvPr/>
        </p:nvSpPr>
        <p:spPr>
          <a:xfrm>
            <a:off x="5427297" y="320195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/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0104-57A7-1F4F-9FB3-5DD73A020E42}"/>
              </a:ext>
            </a:extLst>
          </p:cNvPr>
          <p:cNvSpPr txBox="1"/>
          <p:nvPr/>
        </p:nvSpPr>
        <p:spPr>
          <a:xfrm>
            <a:off x="5550087" y="4897894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 from: https://www.cleanpng.com/</a:t>
            </a:r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92853-B331-5E4A-A7E1-E37212E3B03B}"/>
              </a:ext>
            </a:extLst>
          </p:cNvPr>
          <p:cNvGrpSpPr/>
          <p:nvPr/>
        </p:nvGrpSpPr>
        <p:grpSpPr>
          <a:xfrm>
            <a:off x="6336254" y="1240688"/>
            <a:ext cx="1119830" cy="932356"/>
            <a:chOff x="6336254" y="1240688"/>
            <a:chExt cx="1119830" cy="932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5AEF8A-6B7F-8946-A821-A05ED56E0E9D}"/>
                </a:ext>
              </a:extLst>
            </p:cNvPr>
            <p:cNvSpPr txBox="1"/>
            <p:nvPr/>
          </p:nvSpPr>
          <p:spPr>
            <a:xfrm rot="760221">
              <a:off x="6526021" y="1240688"/>
              <a:ext cx="930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/>
                  </a:solidFill>
                  <a:latin typeface="Segoe Print" panose="02000800000000000000" pitchFamily="2" charset="0"/>
                </a:rPr>
                <a:t>Tux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0D48152-EE61-6443-AB03-D192E4C126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36254" y="1730491"/>
              <a:ext cx="548640" cy="442553"/>
            </a:xfrm>
            <a:prstGeom prst="curvedConnector3">
              <a:avLst/>
            </a:prstGeom>
            <a:ln w="44450">
              <a:solidFill>
                <a:schemeClr val="accent6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21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CAC2-665A-7A4A-A8A7-FF7766F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4314"/>
            <a:ext cx="6761100" cy="857400"/>
          </a:xfrm>
        </p:spPr>
        <p:txBody>
          <a:bodyPr/>
          <a:lstStyle/>
          <a:p>
            <a:r>
              <a:rPr lang="en-US" sz="3200" dirty="0"/>
              <a:t>What is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D886-7AFA-9D4A-B129-A272F9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481278"/>
            <a:ext cx="6934061" cy="2980500"/>
          </a:xfrm>
        </p:spPr>
        <p:txBody>
          <a:bodyPr/>
          <a:lstStyle/>
          <a:p>
            <a:r>
              <a:rPr lang="en-US" sz="2000" dirty="0"/>
              <a:t>Linux is an umbrella term that refers to a huge array of </a:t>
            </a:r>
            <a:r>
              <a:rPr lang="en-US" sz="2000" i="1" dirty="0"/>
              <a:t>Unix compatible</a:t>
            </a:r>
            <a:r>
              <a:rPr lang="en-US" sz="2000" dirty="0"/>
              <a:t> operating systems that are built on the</a:t>
            </a:r>
            <a:r>
              <a:rPr lang="en-US" sz="2000" i="1" dirty="0"/>
              <a:t> </a:t>
            </a:r>
            <a:r>
              <a:rPr lang="en-US" sz="2000" b="1" i="1" dirty="0"/>
              <a:t>Linux kernel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r>
              <a:rPr lang="en-US" sz="1800" dirty="0"/>
              <a:t>Linux comes in many “</a:t>
            </a:r>
            <a:r>
              <a:rPr lang="en-US" sz="1800" b="1" i="1" dirty="0"/>
              <a:t>flavors</a:t>
            </a:r>
            <a:r>
              <a:rPr lang="en-US" sz="1800" dirty="0"/>
              <a:t>” (i.e. “distributions” or “distros”)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A91B8-C57D-124A-A558-B8DB577D91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FA3B274-2D3B-2841-9354-B71D614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8" y="2921320"/>
            <a:ext cx="1642234" cy="1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17AB-CC53-8E4F-B82D-109BA2E7F4B4}"/>
              </a:ext>
            </a:extLst>
          </p:cNvPr>
          <p:cNvSpPr txBox="1"/>
          <p:nvPr/>
        </p:nvSpPr>
        <p:spPr>
          <a:xfrm>
            <a:off x="5550087" y="4897894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Images from: https://www.cleanpng.com/</a:t>
            </a:r>
            <a:endParaRPr lang="en-US" sz="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B14DEC4-B300-7D47-B20E-498642ED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5" y="4047709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96C3A9-B03F-4C4B-AB6B-65E9DD6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44" y="3994251"/>
            <a:ext cx="1059922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CFABB2C-5A85-3145-9181-8A25B91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6" y="3336701"/>
            <a:ext cx="1220028" cy="12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8080F2A-9753-3847-81E7-CEA1BF9A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31" y="4107460"/>
            <a:ext cx="2373657" cy="1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AC467B5-F6BE-134B-841A-BAB5F8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6" y="3856566"/>
            <a:ext cx="1171148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D526DB0-927D-7644-A261-C350F65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2" y="3403376"/>
            <a:ext cx="1005482" cy="1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252CA83-F741-C140-93B5-9293228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97" y="3403376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858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469</TotalTime>
  <Words>1679</Words>
  <Application>Microsoft Macintosh PowerPoint</Application>
  <PresentationFormat>On-screen Show (16:9)</PresentationFormat>
  <Paragraphs>224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Dosis</vt:lpstr>
      <vt:lpstr>Dosis ExtraLight</vt:lpstr>
      <vt:lpstr>Titillium Web Light</vt:lpstr>
      <vt:lpstr>Arial</vt:lpstr>
      <vt:lpstr>Segoe Print</vt:lpstr>
      <vt:lpstr>Mowbray template</vt:lpstr>
      <vt:lpstr>01 – Operating Systems and Virtual Machines</vt:lpstr>
      <vt:lpstr>PowerPoint Presentation</vt:lpstr>
      <vt:lpstr>PowerPoint Presentation</vt:lpstr>
      <vt:lpstr>COMP 190</vt:lpstr>
      <vt:lpstr>Questions</vt:lpstr>
      <vt:lpstr>Topic 1: Unix Introduction (5 weeks)</vt:lpstr>
      <vt:lpstr>PowerPoint Presentation</vt:lpstr>
      <vt:lpstr>PC Operating Systems</vt:lpstr>
      <vt:lpstr>What is Linux</vt:lpstr>
      <vt:lpstr>Why/How So Many Distros?</vt:lpstr>
      <vt:lpstr>PowerPoint Presentation</vt:lpstr>
      <vt:lpstr>PowerPoint Presentation</vt:lpstr>
      <vt:lpstr>Virtual Machines</vt:lpstr>
      <vt:lpstr>Virtual Box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Microsoft Office User</cp:lastModifiedBy>
  <cp:revision>34</cp:revision>
  <cp:lastPrinted>2021-09-01T12:57:45Z</cp:lastPrinted>
  <dcterms:created xsi:type="dcterms:W3CDTF">2020-08-18T12:38:13Z</dcterms:created>
  <dcterms:modified xsi:type="dcterms:W3CDTF">2021-09-01T13:03:51Z</dcterms:modified>
</cp:coreProperties>
</file>